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8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9" r:id="rId10"/>
    <p:sldId id="268" r:id="rId11"/>
    <p:sldId id="270" r:id="rId12"/>
    <p:sldId id="271" r:id="rId13"/>
    <p:sldId id="272" r:id="rId14"/>
    <p:sldId id="273" r:id="rId15"/>
    <p:sldId id="295" r:id="rId16"/>
    <p:sldId id="274" r:id="rId17"/>
    <p:sldId id="275" r:id="rId18"/>
    <p:sldId id="294" r:id="rId19"/>
    <p:sldId id="276" r:id="rId20"/>
    <p:sldId id="277" r:id="rId21"/>
    <p:sldId id="278" r:id="rId22"/>
    <p:sldId id="292" r:id="rId23"/>
    <p:sldId id="293" r:id="rId24"/>
    <p:sldId id="296" r:id="rId25"/>
    <p:sldId id="297" r:id="rId26"/>
    <p:sldId id="298" r:id="rId27"/>
    <p:sldId id="279" r:id="rId28"/>
    <p:sldId id="280" r:id="rId29"/>
    <p:sldId id="281" r:id="rId30"/>
    <p:sldId id="299" r:id="rId31"/>
    <p:sldId id="282" r:id="rId32"/>
    <p:sldId id="291" r:id="rId33"/>
    <p:sldId id="284" r:id="rId34"/>
    <p:sldId id="285" r:id="rId35"/>
    <p:sldId id="286" r:id="rId36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47" autoAdjust="0"/>
    <p:restoredTop sz="94664" autoAdjust="0"/>
  </p:normalViewPr>
  <p:slideViewPr>
    <p:cSldViewPr>
      <p:cViewPr>
        <p:scale>
          <a:sx n="100" d="100"/>
          <a:sy n="100" d="100"/>
        </p:scale>
        <p:origin x="-974" y="-629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5" d="100"/>
          <a:sy n="135" d="100"/>
        </p:scale>
        <p:origin x="-672" y="-77"/>
      </p:cViewPr>
      <p:guideLst>
        <p:guide orient="horz" pos="162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9.2522127171055471E-2"/>
          <c:y val="3.5443444318152682E-2"/>
          <c:w val="0.79121678524059746"/>
          <c:h val="0.8011629681416968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удовлетворены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Корркционная работа </c:v>
                </c:pt>
                <c:pt idx="1">
                  <c:v>Консультативная 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неудовлетворены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Корркционная работа </c:v>
                </c:pt>
                <c:pt idx="1">
                  <c:v>Консультативная помощь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0.5</c:v>
                </c:pt>
                <c:pt idx="1">
                  <c:v>0.5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затрудняюсь ответить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Корркционная работа </c:v>
                </c:pt>
                <c:pt idx="1">
                  <c:v>Консультативная помощь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</c:v>
                </c:pt>
                <c:pt idx="1">
                  <c:v>0.5</c:v>
                </c:pt>
              </c:numCache>
            </c:numRef>
          </c:val>
        </c:ser>
        <c:dLbls/>
        <c:shape val="cylinder"/>
        <c:axId val="110251008"/>
        <c:axId val="110256896"/>
        <c:axId val="0"/>
      </c:bar3DChart>
      <c:catAx>
        <c:axId val="110251008"/>
        <c:scaling>
          <c:orientation val="minMax"/>
        </c:scaling>
        <c:delete val="1"/>
        <c:axPos val="b"/>
        <c:tickLblPos val="none"/>
        <c:crossAx val="110256896"/>
        <c:crosses val="autoZero"/>
        <c:auto val="1"/>
        <c:lblAlgn val="ctr"/>
        <c:lblOffset val="100"/>
      </c:catAx>
      <c:valAx>
        <c:axId val="110256896"/>
        <c:scaling>
          <c:orientation val="minMax"/>
        </c:scaling>
        <c:axPos val="l"/>
        <c:majorGridlines/>
        <c:numFmt formatCode="General" sourceLinked="1"/>
        <c:tickLblPos val="nextTo"/>
        <c:crossAx val="110251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631989449731961"/>
          <c:y val="0.21289599829848121"/>
          <c:w val="0.38368010550268311"/>
          <c:h val="0.49805229974447557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9.2522127171055263E-2"/>
          <c:y val="3.5443444318152682E-2"/>
          <c:w val="0.79121678524059746"/>
          <c:h val="0.8011629681416964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удовлетворены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Корркционная работа </c:v>
                </c:pt>
                <c:pt idx="1">
                  <c:v>Консультативная 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4.5</c:v>
                </c:pt>
                <c:pt idx="1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неудовлетворены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Корркционная работа </c:v>
                </c:pt>
                <c:pt idx="1">
                  <c:v>Консультативная помощь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затрудняюсь ответить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Корркционная работа </c:v>
                </c:pt>
                <c:pt idx="1">
                  <c:v>Консультативная помощь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</c:v>
                </c:pt>
                <c:pt idx="1">
                  <c:v>0.5</c:v>
                </c:pt>
              </c:numCache>
            </c:numRef>
          </c:val>
        </c:ser>
        <c:dLbls/>
        <c:shape val="cylinder"/>
        <c:axId val="112375296"/>
        <c:axId val="112376832"/>
        <c:axId val="0"/>
      </c:bar3DChart>
      <c:catAx>
        <c:axId val="112375296"/>
        <c:scaling>
          <c:orientation val="minMax"/>
        </c:scaling>
        <c:delete val="1"/>
        <c:axPos val="b"/>
        <c:tickLblPos val="none"/>
        <c:crossAx val="112376832"/>
        <c:crosses val="autoZero"/>
        <c:auto val="1"/>
        <c:lblAlgn val="ctr"/>
        <c:lblOffset val="100"/>
      </c:catAx>
      <c:valAx>
        <c:axId val="112376832"/>
        <c:scaling>
          <c:orientation val="minMax"/>
        </c:scaling>
        <c:axPos val="l"/>
        <c:majorGridlines/>
        <c:numFmt formatCode="General" sourceLinked="1"/>
        <c:tickLblPos val="nextTo"/>
        <c:crossAx val="112375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631989449731961"/>
          <c:y val="0.21289599829848121"/>
          <c:w val="0.38368010550268333"/>
          <c:h val="0.49805229974447579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0.11399</cdr:x>
      <cdr:y>0.85965</cdr:y>
    </cdr:from>
    <cdr:to>
      <cdr:x>0.27076</cdr:x>
      <cdr:y>0.996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64839" y="3528392"/>
          <a:ext cx="914400" cy="559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Коррекционная </a:t>
          </a:r>
        </a:p>
        <a:p xmlns:a="http://schemas.openxmlformats.org/drawingml/2006/main">
          <a:pPr algn="ctr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работа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0.35802</cdr:x>
      <cdr:y>0.85965</cdr:y>
    </cdr:from>
    <cdr:to>
      <cdr:x>0.5148</cdr:x>
      <cdr:y>0.996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088232" y="3528392"/>
          <a:ext cx="914400" cy="559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Консультативная</a:t>
          </a:r>
        </a:p>
        <a:p xmlns:a="http://schemas.openxmlformats.org/drawingml/2006/main">
          <a:pPr algn="ctr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помощь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0.11399</cdr:x>
      <cdr:y>0.85965</cdr:y>
    </cdr:from>
    <cdr:to>
      <cdr:x>0.27076</cdr:x>
      <cdr:y>0.996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64839" y="3528392"/>
          <a:ext cx="914400" cy="559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Коррекционная </a:t>
          </a:r>
        </a:p>
        <a:p xmlns:a="http://schemas.openxmlformats.org/drawingml/2006/main">
          <a:pPr algn="ctr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работа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0.35802</cdr:x>
      <cdr:y>0.85965</cdr:y>
    </cdr:from>
    <cdr:to>
      <cdr:x>0.5148</cdr:x>
      <cdr:y>0.996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088232" y="3528392"/>
          <a:ext cx="914400" cy="559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Консультативная</a:t>
          </a:r>
        </a:p>
        <a:p xmlns:a="http://schemas.openxmlformats.org/drawingml/2006/main">
          <a:pPr algn="ctr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помощь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7B02D-4CF9-4CE8-A98B-BA40D51BD7BF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84738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84738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F9AC6-37FC-4153-88F1-58B88DD62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7437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F9AC6-37FC-4153-88F1-58B88DD62D7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pPr marL="38100">
                <a:lnSpc>
                  <a:spcPct val="100000"/>
                </a:lnSpc>
                <a:spcBef>
                  <a:spcPts val="10"/>
                </a:spcBef>
              </a:pPr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5314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pPr marL="38100">
                <a:lnSpc>
                  <a:spcPct val="100000"/>
                </a:lnSpc>
                <a:spcBef>
                  <a:spcPts val="10"/>
                </a:spcBef>
              </a:pPr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pPr marL="38100">
                <a:lnSpc>
                  <a:spcPct val="100000"/>
                </a:lnSpc>
                <a:spcBef>
                  <a:spcPts val="10"/>
                </a:spcBef>
              </a:pPr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pPr marL="38100">
                <a:lnSpc>
                  <a:spcPct val="100000"/>
                </a:lnSpc>
                <a:spcBef>
                  <a:spcPts val="10"/>
                </a:spcBef>
              </a:pPr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pPr marL="38100">
                <a:lnSpc>
                  <a:spcPct val="100000"/>
                </a:lnSpc>
                <a:spcBef>
                  <a:spcPts val="10"/>
                </a:spcBef>
              </a:pPr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946392" y="4948428"/>
            <a:ext cx="394970" cy="131445"/>
          </a:xfrm>
          <a:custGeom>
            <a:avLst/>
            <a:gdLst/>
            <a:ahLst/>
            <a:cxnLst/>
            <a:rect l="l" t="t" r="r" b="b"/>
            <a:pathLst>
              <a:path w="394970" h="131445">
                <a:moveTo>
                  <a:pt x="394715" y="0"/>
                </a:moveTo>
                <a:lnTo>
                  <a:pt x="0" y="0"/>
                </a:lnTo>
                <a:lnTo>
                  <a:pt x="266700" y="131064"/>
                </a:lnTo>
                <a:lnTo>
                  <a:pt x="394715" y="0"/>
                </a:lnTo>
                <a:close/>
              </a:path>
            </a:pathLst>
          </a:custGeom>
          <a:solidFill>
            <a:srgbClr val="D26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106412" y="4472940"/>
            <a:ext cx="2037714" cy="670560"/>
          </a:xfrm>
          <a:custGeom>
            <a:avLst/>
            <a:gdLst/>
            <a:ahLst/>
            <a:cxnLst/>
            <a:rect l="l" t="t" r="r" b="b"/>
            <a:pathLst>
              <a:path w="2037715" h="670560">
                <a:moveTo>
                  <a:pt x="2037575" y="0"/>
                </a:moveTo>
                <a:lnTo>
                  <a:pt x="670560" y="0"/>
                </a:lnTo>
                <a:lnTo>
                  <a:pt x="669036" y="0"/>
                </a:lnTo>
                <a:lnTo>
                  <a:pt x="669036" y="1524"/>
                </a:lnTo>
                <a:lnTo>
                  <a:pt x="0" y="670560"/>
                </a:lnTo>
                <a:lnTo>
                  <a:pt x="669036" y="670560"/>
                </a:lnTo>
                <a:lnTo>
                  <a:pt x="670560" y="670560"/>
                </a:lnTo>
                <a:lnTo>
                  <a:pt x="2037575" y="670560"/>
                </a:lnTo>
                <a:lnTo>
                  <a:pt x="2037575" y="0"/>
                </a:lnTo>
                <a:close/>
              </a:path>
            </a:pathLst>
          </a:custGeom>
          <a:solidFill>
            <a:srgbClr val="C6D2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949440" y="4646676"/>
            <a:ext cx="2194560" cy="304800"/>
          </a:xfrm>
          <a:custGeom>
            <a:avLst/>
            <a:gdLst/>
            <a:ahLst/>
            <a:cxnLst/>
            <a:rect l="l" t="t" r="r" b="b"/>
            <a:pathLst>
              <a:path w="2194559" h="304800">
                <a:moveTo>
                  <a:pt x="2194560" y="0"/>
                </a:moveTo>
                <a:lnTo>
                  <a:pt x="304800" y="0"/>
                </a:lnTo>
                <a:lnTo>
                  <a:pt x="298704" y="0"/>
                </a:lnTo>
                <a:lnTo>
                  <a:pt x="298704" y="6096"/>
                </a:lnTo>
                <a:lnTo>
                  <a:pt x="0" y="304800"/>
                </a:lnTo>
                <a:lnTo>
                  <a:pt x="298704" y="304800"/>
                </a:lnTo>
                <a:lnTo>
                  <a:pt x="304800" y="304800"/>
                </a:lnTo>
                <a:lnTo>
                  <a:pt x="2194560" y="304800"/>
                </a:lnTo>
                <a:lnTo>
                  <a:pt x="219456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292596" y="126492"/>
            <a:ext cx="780415" cy="259079"/>
          </a:xfrm>
          <a:custGeom>
            <a:avLst/>
            <a:gdLst/>
            <a:ahLst/>
            <a:cxnLst/>
            <a:rect l="l" t="t" r="r" b="b"/>
            <a:pathLst>
              <a:path w="780415" h="259079">
                <a:moveTo>
                  <a:pt x="252983" y="0"/>
                </a:moveTo>
                <a:lnTo>
                  <a:pt x="0" y="259080"/>
                </a:lnTo>
                <a:lnTo>
                  <a:pt x="780287" y="259080"/>
                </a:lnTo>
                <a:lnTo>
                  <a:pt x="252983" y="0"/>
                </a:lnTo>
                <a:close/>
              </a:path>
            </a:pathLst>
          </a:custGeom>
          <a:solidFill>
            <a:srgbClr val="253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0"/>
            <a:ext cx="6756400" cy="1327785"/>
          </a:xfrm>
          <a:custGeom>
            <a:avLst/>
            <a:gdLst/>
            <a:ahLst/>
            <a:cxnLst/>
            <a:rect l="l" t="t" r="r" b="b"/>
            <a:pathLst>
              <a:path w="6756400" h="1327785">
                <a:moveTo>
                  <a:pt x="6755892" y="0"/>
                </a:moveTo>
                <a:lnTo>
                  <a:pt x="5434584" y="0"/>
                </a:lnTo>
                <a:lnTo>
                  <a:pt x="5428488" y="0"/>
                </a:lnTo>
                <a:lnTo>
                  <a:pt x="0" y="0"/>
                </a:lnTo>
                <a:lnTo>
                  <a:pt x="0" y="1327404"/>
                </a:lnTo>
                <a:lnTo>
                  <a:pt x="5428488" y="1327404"/>
                </a:lnTo>
                <a:lnTo>
                  <a:pt x="5434584" y="1327404"/>
                </a:lnTo>
                <a:lnTo>
                  <a:pt x="5434584" y="1321308"/>
                </a:lnTo>
                <a:lnTo>
                  <a:pt x="6755892" y="0"/>
                </a:lnTo>
                <a:close/>
              </a:path>
            </a:pathLst>
          </a:custGeom>
          <a:solidFill>
            <a:srgbClr val="C6D2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380999"/>
            <a:ext cx="7073265" cy="771525"/>
          </a:xfrm>
          <a:custGeom>
            <a:avLst/>
            <a:gdLst/>
            <a:ahLst/>
            <a:cxnLst/>
            <a:rect l="l" t="t" r="r" b="b"/>
            <a:pathLst>
              <a:path w="7073265" h="771525">
                <a:moveTo>
                  <a:pt x="7072884" y="0"/>
                </a:moveTo>
                <a:lnTo>
                  <a:pt x="6303264" y="0"/>
                </a:lnTo>
                <a:lnTo>
                  <a:pt x="6300216" y="0"/>
                </a:lnTo>
                <a:lnTo>
                  <a:pt x="0" y="0"/>
                </a:lnTo>
                <a:lnTo>
                  <a:pt x="0" y="771144"/>
                </a:lnTo>
                <a:lnTo>
                  <a:pt x="6300216" y="771144"/>
                </a:lnTo>
                <a:lnTo>
                  <a:pt x="6303264" y="771144"/>
                </a:lnTo>
                <a:lnTo>
                  <a:pt x="6303264" y="768108"/>
                </a:lnTo>
                <a:lnTo>
                  <a:pt x="7072884" y="0"/>
                </a:lnTo>
                <a:close/>
              </a:path>
            </a:pathLst>
          </a:custGeom>
          <a:solidFill>
            <a:srgbClr val="3E52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0" y="381000"/>
            <a:ext cx="5434965" cy="771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34870" y="1616709"/>
            <a:ext cx="4874259" cy="3131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5314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20657" y="4694976"/>
            <a:ext cx="231775" cy="204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bg1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pPr marL="38100">
                <a:lnSpc>
                  <a:spcPct val="100000"/>
                </a:lnSpc>
                <a:spcBef>
                  <a:spcPts val="10"/>
                </a:spcBef>
              </a:pPr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co-vysota-saransk-r13.gosweb.gosuslugi.ru/pedagogam-i-sotrudnikam/attestatsiya-pedagogicheskih-rabotnikov/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381000"/>
            <a:ext cx="5536565" cy="575157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R="85090">
              <a:lnSpc>
                <a:spcPct val="100000"/>
              </a:lnSpc>
              <a:spcBef>
                <a:spcPts val="45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991869">
              <a:lnSpc>
                <a:spcPct val="1000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pic>
        <p:nvPicPr>
          <p:cNvPr id="11" name="Рисунок 10" descr="Васильк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85866"/>
            <a:ext cx="2571756" cy="385763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4282" y="571486"/>
            <a:ext cx="607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b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86182" y="1500180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71802" y="2214560"/>
            <a:ext cx="5541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Василькиной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Галины Александровны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86050" y="2643188"/>
            <a:ext cx="6000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учителя – дефектолога</a:t>
            </a:r>
          </a:p>
          <a:p>
            <a:pPr algn="ctr"/>
            <a:endParaRPr lang="ru-RU" altLang="ru-RU" sz="2400" b="1" dirty="0" smtClean="0">
              <a:latin typeface="Times New Roman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</a:rPr>
              <a:t>МОУ г.о. Саранск «Центр образования № 15 «Высота»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</a:rPr>
              <a:t> им. Героя Советского Союза М. П. </a:t>
            </a:r>
            <a:r>
              <a:rPr lang="ru-RU" altLang="ru-RU" b="1" dirty="0" err="1" smtClean="0">
                <a:latin typeface="Times New Roman" pitchFamily="18" charset="0"/>
              </a:rPr>
              <a:t>Девятаева</a:t>
            </a:r>
            <a:r>
              <a:rPr lang="ru-RU" altLang="ru-RU" b="1" dirty="0" smtClean="0">
                <a:latin typeface="Times New Roman" pitchFamily="18" charset="0"/>
              </a:rPr>
              <a:t>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42908" y="214296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5734"/>
            <a:ext cx="6858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Участие детей в заочных олимпиадах,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конкурсах, выставках, турнирах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00166" y="1694587"/>
            <a:ext cx="60722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Победы в дистанционных мероприятиях в сети интернет –  1</a:t>
            </a:r>
          </a:p>
          <a:p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Победы и призовые места в  очных муниципальных мероприятиях-  2</a:t>
            </a:r>
          </a:p>
          <a:p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57172"/>
            <a:ext cx="5572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Победы в дистанционных мероприятиях в сети интернет </a:t>
            </a:r>
          </a:p>
        </p:txBody>
      </p:sp>
      <p:pic>
        <p:nvPicPr>
          <p:cNvPr id="2050" name="Picture 2" descr="X:\дефектолог\к новой аттестации\награды детей\диплом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42"/>
            <a:ext cx="5050244" cy="3571900"/>
          </a:xfrm>
          <a:prstGeom prst="rect">
            <a:avLst/>
          </a:prstGeom>
          <a:noFill/>
        </p:spPr>
      </p:pic>
      <p:pic>
        <p:nvPicPr>
          <p:cNvPr id="2051" name="Picture 3" descr="X:\дефектолог\атестация 2024\готово\Снимок Курмае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5" y="1500180"/>
            <a:ext cx="2286016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285734"/>
            <a:ext cx="6429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 очных муниципальных мероприятиях</a:t>
            </a:r>
          </a:p>
        </p:txBody>
      </p:sp>
      <p:pic>
        <p:nvPicPr>
          <p:cNvPr id="3076" name="Picture 4" descr="X:\дефектолог\атестация 2024\готово\Самарки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8"/>
            <a:ext cx="2714644" cy="3929072"/>
          </a:xfrm>
          <a:prstGeom prst="rect">
            <a:avLst/>
          </a:prstGeom>
          <a:noFill/>
        </p:spPr>
      </p:pic>
      <p:pic>
        <p:nvPicPr>
          <p:cNvPr id="3077" name="Picture 5" descr="X:\дефектолог\атестация 2024\готово\Дубровин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206337"/>
            <a:ext cx="2714644" cy="393716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1" y="1214428"/>
            <a:ext cx="3133667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500048"/>
            <a:ext cx="3489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Наличие публикаций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928808"/>
            <a:ext cx="60722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Публикации в сети интернет – 3   </a:t>
            </a:r>
          </a:p>
          <a:p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 - 1</a:t>
            </a:r>
          </a:p>
          <a:p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Публикации международного уровня - 1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500048"/>
            <a:ext cx="4290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Публикации в сети интернет </a:t>
            </a:r>
            <a:endParaRPr lang="ru-RU" sz="2400" dirty="0">
              <a:solidFill>
                <a:schemeClr val="accent6"/>
              </a:solidFill>
            </a:endParaRPr>
          </a:p>
        </p:txBody>
      </p:sp>
      <p:pic>
        <p:nvPicPr>
          <p:cNvPr id="4098" name="Picture 2" descr="C:\Users\A\Downloads\Свидетельство проекта infourok.ru №КФ18924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404" y="2172763"/>
            <a:ext cx="2025995" cy="286360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16255" y="1342677"/>
            <a:ext cx="30003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https://infourok.ru/didakticheskoe-posobie-po-razvitiyu-poznavatelnyh-processov-uchashihsya-6587542.html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Свидетельство ЛЭПБУК  «Вчера, сегодня, завтра»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662317"/>
            <a:ext cx="3233606" cy="228601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355976" y="1919215"/>
            <a:ext cx="3214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https://multiurok.ru/files/lepbuk-vchera-segodnia-zavtra.html</a:t>
            </a:r>
            <a:r>
              <a:rPr lang="en-US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500048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928808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492810"/>
            <a:ext cx="4472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</a:t>
            </a:r>
            <a:endParaRPr lang="ru-RU" sz="2400" dirty="0">
              <a:solidFill>
                <a:schemeClr val="accent6"/>
              </a:solidFill>
            </a:endParaRPr>
          </a:p>
        </p:txBody>
      </p:sp>
      <p:pic>
        <p:nvPicPr>
          <p:cNvPr id="10" name="Рисунок 9" descr="статья.JPG"/>
          <p:cNvPicPr>
            <a:picLocks noChangeAspect="1"/>
          </p:cNvPicPr>
          <p:nvPr/>
        </p:nvPicPr>
        <p:blipFill>
          <a:blip r:embed="rId2"/>
          <a:srcRect t="1852" r="52719"/>
          <a:stretch>
            <a:fillRect/>
          </a:stretch>
        </p:blipFill>
        <p:spPr>
          <a:xfrm>
            <a:off x="5715008" y="1214428"/>
            <a:ext cx="2500330" cy="3786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Статья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99721" y="1843633"/>
            <a:ext cx="3758739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ти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668982" y="168041"/>
            <a:ext cx="1643058" cy="1306978"/>
          </a:xfrm>
          <a:prstGeom prst="rect">
            <a:avLst/>
          </a:prstGeom>
        </p:spPr>
      </p:pic>
      <p:pic>
        <p:nvPicPr>
          <p:cNvPr id="13" name="Рисунок 12" descr="Снимо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285866"/>
            <a:ext cx="2428860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Минус 14"/>
          <p:cNvSpPr/>
          <p:nvPr/>
        </p:nvSpPr>
        <p:spPr>
          <a:xfrm>
            <a:off x="2928926" y="4071948"/>
            <a:ext cx="785818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71486"/>
            <a:ext cx="6357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Публикации международного уровня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X:\дефектолог\к новой аттестации\международная статья\начал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634" y="1643056"/>
            <a:ext cx="2102366" cy="3000396"/>
          </a:xfrm>
          <a:prstGeom prst="rect">
            <a:avLst/>
          </a:prstGeom>
          <a:noFill/>
        </p:spPr>
      </p:pic>
      <p:pic>
        <p:nvPicPr>
          <p:cNvPr id="5123" name="Picture 3" descr="X:\дефектолог\к новой аттестации\международная статья\оглавл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14494"/>
            <a:ext cx="2286016" cy="3127850"/>
          </a:xfrm>
          <a:prstGeom prst="rect">
            <a:avLst/>
          </a:prstGeom>
          <a:noFill/>
        </p:spPr>
      </p:pic>
      <p:pic>
        <p:nvPicPr>
          <p:cNvPr id="5124" name="Picture 4" descr="X:\дефектолог\к новой аттестации\международная статья\сертифика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71618"/>
            <a:ext cx="2414630" cy="3416288"/>
          </a:xfrm>
          <a:prstGeom prst="rect">
            <a:avLst/>
          </a:prstGeom>
          <a:noFill/>
        </p:spPr>
      </p:pic>
      <p:pic>
        <p:nvPicPr>
          <p:cNvPr id="5125" name="Picture 5" descr="X:\дефектолог\к новой аттестации\международная статья\тит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1785932"/>
            <a:ext cx="2071670" cy="2981847"/>
          </a:xfrm>
          <a:prstGeom prst="rect">
            <a:avLst/>
          </a:prstGeom>
          <a:noFill/>
        </p:spPr>
      </p:pic>
      <p:sp>
        <p:nvSpPr>
          <p:cNvPr id="11" name="Минус 10"/>
          <p:cNvSpPr/>
          <p:nvPr/>
        </p:nvSpPr>
        <p:spPr>
          <a:xfrm>
            <a:off x="8358214" y="3740477"/>
            <a:ext cx="714380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инус 11"/>
          <p:cNvSpPr/>
          <p:nvPr/>
        </p:nvSpPr>
        <p:spPr>
          <a:xfrm>
            <a:off x="5143504" y="3214692"/>
            <a:ext cx="714380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85734"/>
            <a:ext cx="7858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9. Выступления на заседаниях методических советов,</a:t>
            </a:r>
          </a:p>
          <a:p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научно-практических конференциях, педагогических чтениях, </a:t>
            </a:r>
          </a:p>
          <a:p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семинарах, секциях, форумах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71670" y="2143122"/>
            <a:ext cx="60722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 -  2 </a:t>
            </a:r>
          </a:p>
          <a:p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 – 2  </a:t>
            </a:r>
          </a:p>
          <a:p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500048"/>
            <a:ext cx="5634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2400" dirty="0">
              <a:solidFill>
                <a:schemeClr val="accent6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1" y="1214410"/>
            <a:ext cx="2857520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55106"/>
            <a:ext cx="2538292" cy="345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714348" y="500048"/>
            <a:ext cx="3837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dirty="0">
              <a:solidFill>
                <a:schemeClr val="accent6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214428"/>
            <a:ext cx="2428892" cy="35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 descr="X:\дефектолог\к новой аттестации\выступления Республиканские\2022\СН_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357304"/>
            <a:ext cx="3718508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Минус 10"/>
          <p:cNvSpPr/>
          <p:nvPr/>
        </p:nvSpPr>
        <p:spPr>
          <a:xfrm>
            <a:off x="2643174" y="2071684"/>
            <a:ext cx="642942" cy="7143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7215206" cy="15001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0"/>
            <a:ext cx="900115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Дата рождения: </a:t>
            </a:r>
            <a:r>
              <a:rPr lang="ru-RU" altLang="ru-RU" sz="2000" b="1" dirty="0" smtClean="0">
                <a:latin typeface="Times New Roman" pitchFamily="18" charset="0"/>
              </a:rPr>
              <a:t>08.12.1993</a:t>
            </a:r>
          </a:p>
          <a:p>
            <a:pPr defTabSz="449263">
              <a:lnSpc>
                <a:spcPct val="150000"/>
              </a:lnSpc>
              <a:buClr>
                <a:srgbClr val="969696"/>
              </a:buClr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altLang="ru-RU" sz="2000" b="1" dirty="0" smtClean="0">
                <a:latin typeface="Times New Roman" pitchFamily="18" charset="0"/>
              </a:rPr>
              <a:t>магистратура-</a:t>
            </a:r>
            <a:r>
              <a:rPr lang="ru-RU" altLang="ru-RU" sz="2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</a:rPr>
              <a:t>специальное (дефектологическое) образование, ФГБОУВО «МГПИ им. М. Е. </a:t>
            </a:r>
            <a:r>
              <a:rPr lang="ru-RU" altLang="ru-RU" sz="2000" b="1" dirty="0" err="1" smtClean="0">
                <a:latin typeface="Times New Roman" pitchFamily="18" charset="0"/>
              </a:rPr>
              <a:t>Евсевьева</a:t>
            </a:r>
            <a:r>
              <a:rPr lang="ru-RU" altLang="ru-RU" sz="2000" b="1" dirty="0" smtClean="0">
                <a:latin typeface="Times New Roman" pitchFamily="18" charset="0"/>
              </a:rPr>
              <a:t>» регистрационный  №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ru-RU" altLang="ru-RU" sz="2000" b="1" dirty="0" smtClean="0">
                <a:latin typeface="Times New Roman" pitchFamily="18" charset="0"/>
              </a:rPr>
              <a:t>4767, дата выдачи 30 июня 2017</a:t>
            </a:r>
          </a:p>
          <a:p>
            <a:pPr defTabSz="449263">
              <a:lnSpc>
                <a:spcPct val="150000"/>
              </a:lnSpc>
              <a:buClr>
                <a:srgbClr val="969696"/>
              </a:buClr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Занимаемая должность: </a:t>
            </a:r>
            <a:r>
              <a:rPr lang="ru-RU" altLang="ru-RU" sz="2000" b="1" dirty="0" smtClean="0">
                <a:latin typeface="Times New Roman" pitchFamily="18" charset="0"/>
              </a:rPr>
              <a:t>учитель - дефектолог</a:t>
            </a:r>
          </a:p>
          <a:p>
            <a:pPr defTabSz="449263">
              <a:lnSpc>
                <a:spcPct val="150000"/>
              </a:lnSpc>
              <a:buClr>
                <a:srgbClr val="969696"/>
              </a:buClr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Стаж педагогической работы по специальности: </a:t>
            </a:r>
            <a:r>
              <a:rPr lang="ru-RU" altLang="ru-RU" sz="2000" b="1" dirty="0" smtClean="0">
                <a:latin typeface="Times New Roman" pitchFamily="18" charset="0"/>
              </a:rPr>
              <a:t> 6,5 лет</a:t>
            </a:r>
          </a:p>
          <a:p>
            <a:pPr defTabSz="449263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Общий трудовой стаж: </a:t>
            </a:r>
            <a:r>
              <a:rPr lang="ru-RU" altLang="ru-RU" sz="2000" b="1" dirty="0" smtClean="0">
                <a:latin typeface="Times New Roman" pitchFamily="18" charset="0"/>
              </a:rPr>
              <a:t>11,5 лет</a:t>
            </a:r>
          </a:p>
          <a:p>
            <a:pPr defTabSz="449263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sz="2000" b="1" dirty="0" smtClean="0">
                <a:latin typeface="Times New Roman" pitchFamily="18" charset="0"/>
              </a:rPr>
              <a:t>первая квалификационная категория </a:t>
            </a:r>
          </a:p>
          <a:p>
            <a:pPr defTabSz="449263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altLang="ru-RU" sz="2000" b="1" dirty="0" smtClean="0">
                <a:latin typeface="Times New Roman" pitchFamily="18" charset="0"/>
              </a:rPr>
              <a:t>приказ №1334 от 26.12.2022</a:t>
            </a:r>
          </a:p>
          <a:p>
            <a:pPr defTabSz="449263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endParaRPr lang="ru-RU" altLang="ru-RU" b="1" dirty="0" smtClean="0">
              <a:latin typeface="Times New Roman" pitchFamily="18" charset="0"/>
            </a:endParaRPr>
          </a:p>
          <a:p>
            <a:pPr defTabSz="449263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endParaRPr lang="ru-RU" altLang="ru-RU" sz="20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500048"/>
            <a:ext cx="3837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dirty="0">
              <a:solidFill>
                <a:schemeClr val="accent6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6090544" y="1124645"/>
            <a:ext cx="2428892" cy="346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357436"/>
            <a:ext cx="3835006" cy="271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47805" b="481"/>
          <a:stretch>
            <a:fillRect/>
          </a:stretch>
        </p:blipFill>
        <p:spPr bwMode="auto">
          <a:xfrm>
            <a:off x="0" y="1214429"/>
            <a:ext cx="1785918" cy="241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Минус 10"/>
          <p:cNvSpPr/>
          <p:nvPr/>
        </p:nvSpPr>
        <p:spPr>
          <a:xfrm flipV="1">
            <a:off x="4572000" y="3357567"/>
            <a:ext cx="785818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57172"/>
            <a:ext cx="72866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10. Проведение открытых мастер-классов, </a:t>
            </a:r>
          </a:p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занятий, мероприятий</a:t>
            </a:r>
            <a:endParaRPr lang="ru-RU" sz="2400" b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143108" y="2071684"/>
            <a:ext cx="51023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Муниципальный уровень – 1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 - 1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57172"/>
            <a:ext cx="7286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11" name="Рисунок 10" descr="!ОТКРЫТЫЕ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1285866"/>
            <a:ext cx="2785291" cy="3857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85720" y="500048"/>
            <a:ext cx="4781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</a:t>
            </a:r>
            <a:endParaRPr lang="ru-RU" sz="20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57172"/>
            <a:ext cx="7286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1538" y="571486"/>
            <a:ext cx="2888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8"/>
            <a:ext cx="2857520" cy="3841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123938"/>
            <a:ext cx="5636807" cy="40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Минус 12"/>
          <p:cNvSpPr/>
          <p:nvPr/>
        </p:nvSpPr>
        <p:spPr>
          <a:xfrm flipV="1">
            <a:off x="3357554" y="4143385"/>
            <a:ext cx="1071570" cy="7143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57172"/>
            <a:ext cx="7286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1538" y="57148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500048"/>
            <a:ext cx="3914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</a:t>
            </a:r>
            <a:endParaRPr lang="ru-RU" sz="2400" dirty="0">
              <a:solidFill>
                <a:schemeClr val="accent6"/>
              </a:solidFill>
            </a:endParaRPr>
          </a:p>
        </p:txBody>
      </p:sp>
      <p:pic>
        <p:nvPicPr>
          <p:cNvPr id="13" name="Рисунок 1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9" y="1528858"/>
            <a:ext cx="5000659" cy="3450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28610"/>
            <a:ext cx="72866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11. Экспертная деятельность</a:t>
            </a:r>
            <a:endParaRPr lang="ru-RU" sz="2400" b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143108" y="2071684"/>
            <a:ext cx="2919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Российский уровень – 1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57172"/>
            <a:ext cx="7286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1538" y="57148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500048"/>
            <a:ext cx="3009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400" dirty="0">
              <a:solidFill>
                <a:schemeClr val="accent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8"/>
            <a:ext cx="2640628" cy="392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166338"/>
            <a:ext cx="2857521" cy="397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9008" y="1186506"/>
            <a:ext cx="2844992" cy="395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Минус 14"/>
          <p:cNvSpPr/>
          <p:nvPr/>
        </p:nvSpPr>
        <p:spPr>
          <a:xfrm flipV="1">
            <a:off x="6500826" y="2143122"/>
            <a:ext cx="1428760" cy="7143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57172"/>
            <a:ext cx="6357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активность.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219573"/>
            <a:ext cx="2786082" cy="3923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0" y="1500180"/>
            <a:ext cx="320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на российском уровне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57172"/>
            <a:ext cx="6357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14. Участие педагога в профессиональных конкурсах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1833086"/>
            <a:ext cx="46434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Победы и призовые места  в  конкурсах на порталах  сети интернет –  1</a:t>
            </a:r>
          </a:p>
          <a:p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Победы и призовые места  в  очных муниципальных конкурсах- 2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33575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Участие  в  очных муниципальных конкурсах - 1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28610"/>
            <a:ext cx="63579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 в  конкурсах на порталах  сети интернет </a:t>
            </a:r>
            <a:endParaRPr lang="ru-RU" sz="2000" b="1" dirty="0">
              <a:solidFill>
                <a:schemeClr val="accent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Диплом_ Васильки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1245044"/>
            <a:ext cx="2728919" cy="3898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7072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Представление собственного инновационного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педагогического опыта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742"/>
            <a:ext cx="88582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Тема инновационного педагогического опыта: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Мульттерапия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как средство развития младших школьников с нарушением интеллекта»</a:t>
            </a:r>
            <a:endParaRPr lang="ru-RU" alt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Опыт размещён на сайте </a:t>
            </a:r>
            <a:r>
              <a:rPr lang="ru-RU" altLang="ru-RU" sz="2400" dirty="0" smtClean="0">
                <a:latin typeface="Times New Roman" pitchFamily="18" charset="0"/>
              </a:rPr>
              <a:t>МОУ г.о. Саранск «Центр образования № 15 «Высота»</a:t>
            </a:r>
          </a:p>
          <a:p>
            <a:pPr algn="ctr"/>
            <a:r>
              <a:rPr lang="ru-RU" altLang="ru-RU" sz="2400" dirty="0" smtClean="0">
                <a:latin typeface="Times New Roman" pitchFamily="18" charset="0"/>
              </a:rPr>
              <a:t> им. Героя Советского Союза М. П. </a:t>
            </a:r>
            <a:r>
              <a:rPr lang="ru-RU" altLang="ru-RU" sz="2400" dirty="0" err="1" smtClean="0">
                <a:latin typeface="Times New Roman" pitchFamily="18" charset="0"/>
              </a:rPr>
              <a:t>Девятаева</a:t>
            </a:r>
            <a:r>
              <a:rPr lang="ru-RU" altLang="ru-RU" sz="2400" dirty="0" smtClean="0">
                <a:latin typeface="Times New Roman" pitchFamily="18" charset="0"/>
              </a:rPr>
              <a:t>» </a:t>
            </a:r>
          </a:p>
          <a:p>
            <a:pPr algn="ctr"/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https://co-vysota-saransk-r13.gosweb.gosuslugi.ru/pedagogam-i-sotrudnikam/attestatsiya-pedagogicheskih-rabotnikov/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8573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Участие  в  очных муниципальных конкурсах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436503" y="640035"/>
            <a:ext cx="3781442" cy="5225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5888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57172"/>
            <a:ext cx="6215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 в  очных муниципальных конкурсах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pic>
        <p:nvPicPr>
          <p:cNvPr id="1027" name="Picture 3" descr="X:\дефектолог\к новой аттестации\победа в конкурсе\учитель-дефектолог года\Приказ 2 Итоги конкурса Учитель-дефектолог 2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311498"/>
            <a:ext cx="2786082" cy="3832002"/>
          </a:xfrm>
          <a:prstGeom prst="rect">
            <a:avLst/>
          </a:prstGeom>
          <a:noFill/>
        </p:spPr>
      </p:pic>
      <p:pic>
        <p:nvPicPr>
          <p:cNvPr id="1026" name="Picture 2" descr="X:\дефектолог\к новой аттестации\победа в конкурсе\учитель-дефектолог года\Приказ 1 Итоги конкурса Учитель-дефектолог 2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214428"/>
            <a:ext cx="2856658" cy="3929072"/>
          </a:xfrm>
          <a:prstGeom prst="rect">
            <a:avLst/>
          </a:prstGeom>
          <a:noFill/>
        </p:spPr>
      </p:pic>
      <p:pic>
        <p:nvPicPr>
          <p:cNvPr id="9" name="Рисунок 8" descr="eCOEUW5x_5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14428"/>
            <a:ext cx="2824021" cy="3929072"/>
          </a:xfrm>
          <a:prstGeom prst="rect">
            <a:avLst/>
          </a:prstGeom>
        </p:spPr>
      </p:pic>
      <p:sp>
        <p:nvSpPr>
          <p:cNvPr id="10" name="Минус 9"/>
          <p:cNvSpPr/>
          <p:nvPr/>
        </p:nvSpPr>
        <p:spPr>
          <a:xfrm flipV="1">
            <a:off x="3428992" y="3571881"/>
            <a:ext cx="1428760" cy="7143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57172"/>
            <a:ext cx="6215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 в  очных муниципальных конкурсах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pic>
        <p:nvPicPr>
          <p:cNvPr id="11" name="Рисунок 10" descr="Итоги конкурса Логопедические находки ПРОТОКОЛ 1 стр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2786" y="1213009"/>
            <a:ext cx="2753660" cy="3787633"/>
          </a:xfrm>
          <a:prstGeom prst="rect">
            <a:avLst/>
          </a:prstGeom>
        </p:spPr>
      </p:pic>
      <p:pic>
        <p:nvPicPr>
          <p:cNvPr id="12" name="Рисунок 11" descr="Итоги конкурса Логопедические находки Протокол 2 стр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1213009"/>
            <a:ext cx="2857520" cy="3930491"/>
          </a:xfrm>
          <a:prstGeom prst="rect">
            <a:avLst/>
          </a:prstGeom>
        </p:spPr>
      </p:pic>
      <p:pic>
        <p:nvPicPr>
          <p:cNvPr id="13" name="Рисунок 12" descr="СН_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159495"/>
            <a:ext cx="2786050" cy="3984005"/>
          </a:xfrm>
          <a:prstGeom prst="rect">
            <a:avLst/>
          </a:prstGeom>
        </p:spPr>
      </p:pic>
      <p:sp>
        <p:nvSpPr>
          <p:cNvPr id="10" name="Минус 9"/>
          <p:cNvSpPr/>
          <p:nvPr/>
        </p:nvSpPr>
        <p:spPr>
          <a:xfrm flipV="1">
            <a:off x="3428992" y="3786196"/>
            <a:ext cx="1428760" cy="7143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57222" y="500048"/>
            <a:ext cx="6357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15.  Награды и поощрения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4480" y="2214560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Поощрения с различных сайтов и порталов сети Интернет –  3;</a:t>
            </a:r>
          </a:p>
          <a:p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Поощрения республиканского уровня - 1</a:t>
            </a:r>
          </a:p>
          <a:p>
            <a:endParaRPr lang="ru-RU" b="1" i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благодарность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94" y="2566688"/>
            <a:ext cx="3643306" cy="2576811"/>
          </a:xfrm>
          <a:prstGeom prst="rect">
            <a:avLst/>
          </a:prstGeom>
        </p:spPr>
      </p:pic>
      <p:pic>
        <p:nvPicPr>
          <p:cNvPr id="9" name="Рисунок 8" descr="Гал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85866"/>
            <a:ext cx="3451720" cy="2428892"/>
          </a:xfrm>
          <a:prstGeom prst="rect">
            <a:avLst/>
          </a:prstGeom>
        </p:spPr>
      </p:pic>
      <p:pic>
        <p:nvPicPr>
          <p:cNvPr id="7" name="Рисунок 6" descr="Благодарность проекта infourok.ru №УИ286389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143122"/>
            <a:ext cx="2120102" cy="30003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8596" y="42861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порталов сети Интернет </a:t>
            </a:r>
            <a:endParaRPr lang="ru-RU" sz="20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000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3"/>
              </a:buClr>
              <a:defRPr/>
            </a:pPr>
            <a:r>
              <a:rPr lang="ru-RU" sz="2000" b="1" i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</a:p>
          <a:p>
            <a:pPr>
              <a:buClr>
                <a:schemeClr val="accent3"/>
              </a:buClr>
              <a:defRPr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accent3"/>
              </a:buClr>
              <a:defRPr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ээээ.jpg"/>
          <p:cNvPicPr>
            <a:picLocks noChangeAspect="1"/>
          </p:cNvPicPr>
          <p:nvPr/>
        </p:nvPicPr>
        <p:blipFill>
          <a:blip r:embed="rId2"/>
          <a:srcRect l="2364" t="3572" r="3091"/>
          <a:stretch>
            <a:fillRect/>
          </a:stretch>
        </p:blipFill>
        <p:spPr>
          <a:xfrm>
            <a:off x="5000628" y="1142990"/>
            <a:ext cx="2643206" cy="38576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139182"/>
            <a:ext cx="2857520" cy="400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42908" y="285734"/>
            <a:ext cx="714376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sz="19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324136"/>
            <a:ext cx="2786082" cy="3747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357172"/>
            <a:ext cx="6715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Динамика продвижения учащихся в соответствии с планом коррекционной работы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Динамика !!!!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015" y="1285865"/>
            <a:ext cx="2735241" cy="3827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571486"/>
            <a:ext cx="3943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Взаимодействие с родителями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1" y="1214428"/>
            <a:ext cx="2815208" cy="3929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500048"/>
            <a:ext cx="4046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Результаты анкетирования</a:t>
            </a:r>
            <a:endParaRPr lang="ru-RU" altLang="ru-RU" sz="24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214428"/>
            <a:ext cx="8786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Анализ результатов анкетирования показал, что родители и законные представители детей  оценивают коррекционную работу и консультативную помощь                            учителя - дефектолога на высоком уровне.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845177973"/>
              </p:ext>
            </p:extLst>
          </p:nvPr>
        </p:nvGraphicFramePr>
        <p:xfrm>
          <a:off x="1285852" y="1928808"/>
          <a:ext cx="5832648" cy="3078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71486"/>
            <a:ext cx="4617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Взаимодействие с педагогами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214428"/>
            <a:ext cx="2759324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6734429" y="2861090"/>
            <a:ext cx="370967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800" marR="5080" indent="-38100">
              <a:lnSpc>
                <a:spcPts val="2800"/>
              </a:lnSpc>
              <a:spcBef>
                <a:spcPts val="560"/>
              </a:spcBef>
            </a:pPr>
            <a:r>
              <a:rPr lang="en-US" sz="2700" b="1" spc="-10" dirty="0" smtClean="0">
                <a:solidFill>
                  <a:srgbClr val="293C60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1" y="3173679"/>
            <a:ext cx="2976880" cy="43088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lang="en-US" sz="2700" b="1" spc="-5" dirty="0" smtClean="0">
                <a:solidFill>
                  <a:srgbClr val="293C60"/>
                </a:solidFill>
                <a:latin typeface="Arial"/>
                <a:cs typeface="Arial"/>
              </a:rPr>
              <a:t> 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710" y="2463545"/>
            <a:ext cx="29533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020"/>
              </a:lnSpc>
              <a:spcBef>
                <a:spcPts val="100"/>
              </a:spcBef>
            </a:pPr>
            <a:r>
              <a:rPr lang="en-US" sz="2700" b="1" spc="-15" dirty="0" smtClean="0">
                <a:solidFill>
                  <a:srgbClr val="FFAA4A"/>
                </a:solidFill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3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500048"/>
            <a:ext cx="4046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Результаты анкетирования</a:t>
            </a:r>
            <a:endParaRPr lang="ru-RU" altLang="ru-RU" sz="24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285866"/>
            <a:ext cx="8786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Анализ результатов анкетирования показал, что педагоги оценивают коррекционную работу и консультативную помощь  учителя - дефектолога на высоком уровне.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845177973"/>
              </p:ext>
            </p:extLst>
          </p:nvPr>
        </p:nvGraphicFramePr>
        <p:xfrm>
          <a:off x="1285852" y="1928808"/>
          <a:ext cx="5832648" cy="3078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16142</TotalTime>
  <Words>685</Words>
  <Application>Microsoft Office PowerPoint</Application>
  <PresentationFormat>Экран (16:9)</PresentationFormat>
  <Paragraphs>273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Жутина</dc:creator>
  <cp:lastModifiedBy>A</cp:lastModifiedBy>
  <cp:revision>427</cp:revision>
  <dcterms:created xsi:type="dcterms:W3CDTF">2023-12-03T11:27:26Z</dcterms:created>
  <dcterms:modified xsi:type="dcterms:W3CDTF">2024-03-07T05:26:38Z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2023-12-03T00:00:00Z</vt:filetime>
  </property>
</Properties>
</file>